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3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2DE9CC2-886D-0C4A-9F7E-C62ABD2ED46C}" type="datetimeFigureOut">
              <a:rPr lang="en-US"/>
              <a:pPr>
                <a:defRPr/>
              </a:pPr>
              <a:t>2/15/12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F9D5CF5-0550-8047-897D-7490C7C48BD1}" type="slidenum">
              <a:rPr lang="en-US"/>
              <a:pPr>
                <a:defRPr/>
              </a:pPr>
              <a:t>‹#›</a:t>
            </a:fld>
            <a:endParaRPr lang="en-US"/>
          </a:p>
        </p:txBody>
      </p:sp>
    </p:spTree>
    <p:extLst>
      <p:ext uri="{BB962C8B-B14F-4D97-AF65-F5344CB8AC3E}">
        <p14:creationId xmlns:p14="http://schemas.microsoft.com/office/powerpoint/2010/main" val="48202653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6866"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6082"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7106"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8130"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9154"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0178"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1202"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2226"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3250"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4274"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5298"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7890"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6322"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7346"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8370"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59394"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8914"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39938"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0962"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1986"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3010"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4034"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45058" name="Text Box 2"/>
          <p:cNvSpPr txBox="1">
            <a:spLocks noGrp="1" noChangeArrowheads="1"/>
          </p:cNvSpPr>
          <p:nvPr>
            <p:ph type="body"/>
          </p:nvPr>
        </p:nvSpPr>
        <p:spPr bwMode="auto">
          <a:xfrm>
            <a:off x="685800" y="4343400"/>
            <a:ext cx="5473700" cy="410368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spcBef>
                <a:spcPts val="0"/>
              </a:spcBef>
              <a:spcAft>
                <a:spcPts val="0"/>
              </a:spcAft>
              <a:defRPr/>
            </a:pPr>
            <a:endParaRPr lang="en-US" smtClean="0">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FB43992-E9C5-4B42-89F1-91790118BAAD}"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0FEED0-04A1-F94C-A582-739D639CA3F6}" type="slidenum">
              <a:rPr lang="en-US"/>
              <a:pPr>
                <a:defRPr/>
              </a:pPr>
              <a:t>‹#›</a:t>
            </a:fld>
            <a:endParaRPr lang="en-US"/>
          </a:p>
        </p:txBody>
      </p:sp>
    </p:spTree>
    <p:extLst>
      <p:ext uri="{BB962C8B-B14F-4D97-AF65-F5344CB8AC3E}">
        <p14:creationId xmlns:p14="http://schemas.microsoft.com/office/powerpoint/2010/main" val="411788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99EBED-F5EB-1D43-8559-BB856E0B5FBB}"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A7C926-6B75-A54E-82D3-CC5A188DD712}" type="slidenum">
              <a:rPr lang="en-US"/>
              <a:pPr>
                <a:defRPr/>
              </a:pPr>
              <a:t>‹#›</a:t>
            </a:fld>
            <a:endParaRPr lang="en-US"/>
          </a:p>
        </p:txBody>
      </p:sp>
    </p:spTree>
    <p:extLst>
      <p:ext uri="{BB962C8B-B14F-4D97-AF65-F5344CB8AC3E}">
        <p14:creationId xmlns:p14="http://schemas.microsoft.com/office/powerpoint/2010/main" val="378528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38E699-71DC-FA4F-8008-8729D392C7F2}"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071D6-2262-7D4A-B429-2C237969B4CF}" type="slidenum">
              <a:rPr lang="en-US"/>
              <a:pPr>
                <a:defRPr/>
              </a:pPr>
              <a:t>‹#›</a:t>
            </a:fld>
            <a:endParaRPr lang="en-US"/>
          </a:p>
        </p:txBody>
      </p:sp>
    </p:spTree>
    <p:extLst>
      <p:ext uri="{BB962C8B-B14F-4D97-AF65-F5344CB8AC3E}">
        <p14:creationId xmlns:p14="http://schemas.microsoft.com/office/powerpoint/2010/main" val="4222057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147B51-19DA-214E-BA44-B806AFBC4EEB}"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89100B-E9E5-A34F-A52B-87D31316EABA}" type="slidenum">
              <a:rPr lang="en-US"/>
              <a:pPr>
                <a:defRPr/>
              </a:pPr>
              <a:t>‹#›</a:t>
            </a:fld>
            <a:endParaRPr lang="en-US"/>
          </a:p>
        </p:txBody>
      </p:sp>
    </p:spTree>
    <p:extLst>
      <p:ext uri="{BB962C8B-B14F-4D97-AF65-F5344CB8AC3E}">
        <p14:creationId xmlns:p14="http://schemas.microsoft.com/office/powerpoint/2010/main" val="2130253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784CE94-6704-7241-B3BC-5DB4A31F85AB}"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00C613-16EF-CE40-8A48-3FEFF539072A}" type="slidenum">
              <a:rPr lang="en-US"/>
              <a:pPr>
                <a:defRPr/>
              </a:pPr>
              <a:t>‹#›</a:t>
            </a:fld>
            <a:endParaRPr lang="en-US"/>
          </a:p>
        </p:txBody>
      </p:sp>
    </p:spTree>
    <p:extLst>
      <p:ext uri="{BB962C8B-B14F-4D97-AF65-F5344CB8AC3E}">
        <p14:creationId xmlns:p14="http://schemas.microsoft.com/office/powerpoint/2010/main" val="290849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8C7ACA4-B758-9E47-91E6-A10FE536E58A}"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25A5E9-F90D-D843-9960-8CF5D5B7437A}" type="slidenum">
              <a:rPr lang="en-US"/>
              <a:pPr>
                <a:defRPr/>
              </a:pPr>
              <a:t>‹#›</a:t>
            </a:fld>
            <a:endParaRPr lang="en-US"/>
          </a:p>
        </p:txBody>
      </p:sp>
    </p:spTree>
    <p:extLst>
      <p:ext uri="{BB962C8B-B14F-4D97-AF65-F5344CB8AC3E}">
        <p14:creationId xmlns:p14="http://schemas.microsoft.com/office/powerpoint/2010/main" val="4290058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7D505BF-C106-AC4B-B09B-97728BF4BFEE}" type="datetimeFigureOut">
              <a:rPr lang="en-US"/>
              <a:pPr>
                <a:defRPr/>
              </a:pPr>
              <a:t>2/15/12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739B1B1-8827-6341-BB71-0DCBA70F048B}" type="slidenum">
              <a:rPr lang="en-US"/>
              <a:pPr>
                <a:defRPr/>
              </a:pPr>
              <a:t>‹#›</a:t>
            </a:fld>
            <a:endParaRPr lang="en-US"/>
          </a:p>
        </p:txBody>
      </p:sp>
    </p:spTree>
    <p:extLst>
      <p:ext uri="{BB962C8B-B14F-4D97-AF65-F5344CB8AC3E}">
        <p14:creationId xmlns:p14="http://schemas.microsoft.com/office/powerpoint/2010/main" val="226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FA3A672-382F-F141-BEF4-83EF26017E9F}" type="datetimeFigureOut">
              <a:rPr lang="en-US"/>
              <a:pPr>
                <a:defRPr/>
              </a:pPr>
              <a:t>2/15/12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C2C615A-A84B-C24E-851D-EFC516F082CB}" type="slidenum">
              <a:rPr lang="en-US"/>
              <a:pPr>
                <a:defRPr/>
              </a:pPr>
              <a:t>‹#›</a:t>
            </a:fld>
            <a:endParaRPr lang="en-US"/>
          </a:p>
        </p:txBody>
      </p:sp>
    </p:spTree>
    <p:extLst>
      <p:ext uri="{BB962C8B-B14F-4D97-AF65-F5344CB8AC3E}">
        <p14:creationId xmlns:p14="http://schemas.microsoft.com/office/powerpoint/2010/main" val="3123253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A38FDF-2CDC-CD4B-9E6E-7750E012C825}" type="datetimeFigureOut">
              <a:rPr lang="en-US"/>
              <a:pPr>
                <a:defRPr/>
              </a:pPr>
              <a:t>2/15/12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BEFCC3-12C1-D74A-9FE9-F87FA2386FE3}" type="slidenum">
              <a:rPr lang="en-US"/>
              <a:pPr>
                <a:defRPr/>
              </a:pPr>
              <a:t>‹#›</a:t>
            </a:fld>
            <a:endParaRPr lang="en-US"/>
          </a:p>
        </p:txBody>
      </p:sp>
    </p:spTree>
    <p:extLst>
      <p:ext uri="{BB962C8B-B14F-4D97-AF65-F5344CB8AC3E}">
        <p14:creationId xmlns:p14="http://schemas.microsoft.com/office/powerpoint/2010/main" val="246659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1BE94A3-B4C6-F144-924B-5B1A138BF27C}"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8CFFCFD-BB0E-584F-B03B-64FB16A84B55}" type="slidenum">
              <a:rPr lang="en-US"/>
              <a:pPr>
                <a:defRPr/>
              </a:pPr>
              <a:t>‹#›</a:t>
            </a:fld>
            <a:endParaRPr lang="en-US"/>
          </a:p>
        </p:txBody>
      </p:sp>
    </p:spTree>
    <p:extLst>
      <p:ext uri="{BB962C8B-B14F-4D97-AF65-F5344CB8AC3E}">
        <p14:creationId xmlns:p14="http://schemas.microsoft.com/office/powerpoint/2010/main" val="3373911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C0FA501-8AFE-1142-AB3D-2FDEEAB21464}"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6EB6286-29E5-DC47-8D28-BF1D68B5FC5E}" type="slidenum">
              <a:rPr lang="en-US"/>
              <a:pPr>
                <a:defRPr/>
              </a:pPr>
              <a:t>‹#›</a:t>
            </a:fld>
            <a:endParaRPr lang="en-US"/>
          </a:p>
        </p:txBody>
      </p:sp>
    </p:spTree>
    <p:extLst>
      <p:ext uri="{BB962C8B-B14F-4D97-AF65-F5344CB8AC3E}">
        <p14:creationId xmlns:p14="http://schemas.microsoft.com/office/powerpoint/2010/main" val="32421248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DC51DA89-78BF-1644-AEF5-65716E111D87}" type="datetimeFigureOut">
              <a:rPr lang="en-US"/>
              <a:pPr>
                <a:defRPr/>
              </a:pPr>
              <a:t>2/15/12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4DE09AEE-436D-C04A-B168-0C8644DAF1A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32.xml.rels><?xml version="1.0" encoding="UTF-8" standalone="yes"?>
<Relationships xmlns="http://schemas.openxmlformats.org/package/2006/relationships"><Relationship Id="rId3" Type="http://schemas.openxmlformats.org/officeDocument/2006/relationships/hyperlink" Target="http://www.alexa.com/siteinfo/quirky.com" TargetMode="External"/><Relationship Id="rId4" Type="http://schemas.openxmlformats.org/officeDocument/2006/relationships/hyperlink" Target="http://www.cbsnews.com/video/watch/?id=16293222n?tag=bnetdomain" TargetMode="External"/><Relationship Id="rId5" Type="http://schemas.openxmlformats.org/officeDocument/2006/relationships/hyperlink" Target="http://en.wikipedia.org/wiki/Quirky" TargetMode="External"/><Relationship Id="rId6" Type="http://schemas.openxmlformats.org/officeDocument/2006/relationships/hyperlink" Target="http://www.quirky.com" TargetMode="External"/><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Subtitle 2"/>
          <p:cNvSpPr>
            <a:spLocks noGrp="1"/>
          </p:cNvSpPr>
          <p:nvPr>
            <p:ph type="subTitle" idx="1"/>
          </p:nvPr>
        </p:nvSpPr>
        <p:spPr>
          <a:xfrm>
            <a:off x="712788" y="4129088"/>
            <a:ext cx="5972175" cy="1752600"/>
          </a:xfrm>
        </p:spPr>
        <p:txBody>
          <a:bodyPr/>
          <a:lstStyle/>
          <a:p>
            <a:pPr algn="l" eaLnBrk="1" hangingPunct="1"/>
            <a:r>
              <a:rPr lang="en-US">
                <a:solidFill>
                  <a:schemeClr val="bg1"/>
                </a:solidFill>
                <a:latin typeface="Calibri" charset="0"/>
              </a:rPr>
              <a:t>James Phelps</a:t>
            </a:r>
          </a:p>
          <a:p>
            <a:pPr algn="l" eaLnBrk="1" hangingPunct="1"/>
            <a:r>
              <a:rPr lang="en-US">
                <a:solidFill>
                  <a:schemeClr val="bg1"/>
                </a:solidFill>
                <a:latin typeface="Calibri" charset="0"/>
              </a:rPr>
              <a:t>John Bris</a:t>
            </a:r>
          </a:p>
          <a:p>
            <a:pPr algn="l" eaLnBrk="1" hangingPunct="1"/>
            <a:r>
              <a:rPr lang="en-US">
                <a:solidFill>
                  <a:schemeClr val="bg1"/>
                </a:solidFill>
                <a:latin typeface="Calibri" charset="0"/>
              </a:rPr>
              <a:t>UWSMC – Feb. 15, 2012</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66" name="Rectangle 2"/>
          <p:cNvSpPr>
            <a:spLocks noChangeArrowheads="1"/>
          </p:cNvSpPr>
          <p:nvPr/>
        </p:nvSpPr>
        <p:spPr bwMode="auto">
          <a:xfrm>
            <a:off x="955675" y="642938"/>
            <a:ext cx="7072313" cy="241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So a company you are working</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with has a great product idea, but no funds to produce it.</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800">
              <a:solidFill>
                <a:srgbClr val="FFFFFF"/>
              </a:solidFill>
              <a:latin typeface="Greco Black SSi" charset="0"/>
              <a:cs typeface="Times New Roman" charset="0"/>
            </a:endParaRP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Big Benefit - Quirky handles all costs associated with bringing the product to market!</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800">
              <a:solidFill>
                <a:srgbClr val="FFFFFF"/>
              </a:solidFill>
              <a:latin typeface="Greco Black SSi" charset="0"/>
              <a:cs typeface="Times New Roman" charset="0"/>
            </a:endParaRP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Only costs $10 for 30 days on site</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290" name="Rectangle 2"/>
          <p:cNvSpPr>
            <a:spLocks noChangeArrowheads="1"/>
          </p:cNvSpPr>
          <p:nvPr/>
        </p:nvSpPr>
        <p:spPr bwMode="auto">
          <a:xfrm>
            <a:off x="1125538" y="1928813"/>
            <a:ext cx="6591300" cy="257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defRPr/>
            </a:pPr>
            <a:r>
              <a:rPr lang="en-GB" sz="3800">
                <a:solidFill>
                  <a:srgbClr val="FFFFFF"/>
                </a:solidFill>
                <a:latin typeface="Greco Black SSi" charset="0"/>
                <a:cs typeface="Times New Roman" charset="0"/>
              </a:rPr>
              <a:t>Say they have a great idea for a product for Earbud Cord management for iPods, so the cord won't get tangled!  </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314" name="Rectangle 2"/>
          <p:cNvSpPr>
            <a:spLocks noChangeArrowheads="1"/>
          </p:cNvSpPr>
          <p:nvPr/>
        </p:nvSpPr>
        <p:spPr bwMode="auto">
          <a:xfrm>
            <a:off x="965200" y="482600"/>
            <a:ext cx="6911975" cy="96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If your product is chosen, you get a Product Team</a:t>
            </a:r>
          </a:p>
        </p:txBody>
      </p:sp>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928813"/>
            <a:ext cx="8636000" cy="39639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338" name="Rectangle 2"/>
          <p:cNvSpPr>
            <a:spLocks noChangeArrowheads="1"/>
          </p:cNvSpPr>
          <p:nvPr/>
        </p:nvSpPr>
        <p:spPr bwMode="auto">
          <a:xfrm>
            <a:off x="1125538" y="160338"/>
            <a:ext cx="6751637" cy="1125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a:solidFill>
                  <a:srgbClr val="FFFFFF"/>
                </a:solidFill>
                <a:latin typeface="Greco Black SSi" charset="0"/>
                <a:cs typeface="Times New Roman" charset="0"/>
              </a:rPr>
              <a:t>The Quirky Team &amp; Community</a:t>
            </a:r>
            <a:r>
              <a:rPr lang="en-GB" sz="3800">
                <a:solidFill>
                  <a:srgbClr val="FFFFFF"/>
                </a:solidFill>
                <a:latin typeface="Greco Black SSi" charset="0"/>
                <a:cs typeface="Times New Roman" charset="0"/>
              </a:rPr>
              <a:t>                 Does your Product Research</a:t>
            </a:r>
          </a:p>
        </p:txBody>
      </p:sp>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3" y="1506538"/>
            <a:ext cx="8518525" cy="51355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5362" name="Rectangle 2"/>
          <p:cNvSpPr>
            <a:spLocks noChangeArrowheads="1"/>
          </p:cNvSpPr>
          <p:nvPr/>
        </p:nvSpPr>
        <p:spPr bwMode="auto">
          <a:xfrm>
            <a:off x="965200" y="2251075"/>
            <a:ext cx="7394575" cy="176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100">
                <a:solidFill>
                  <a:srgbClr val="FFFFFF"/>
                </a:solidFill>
                <a:latin typeface="Greco Black SSi" charset="0"/>
                <a:cs typeface="Times New Roman" charset="0"/>
              </a:rPr>
              <a:t>Then your product moves on to the Concept Phase.  The community comes up with numerous concepts for the product, </a:t>
            </a:r>
          </a:p>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100">
                <a:solidFill>
                  <a:srgbClr val="FFFFFF"/>
                </a:solidFill>
                <a:latin typeface="Greco Black SSi" charset="0"/>
                <a:cs typeface="Times New Roman" charset="0"/>
              </a:rPr>
              <a:t>And votes on them...</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86" name="Rectangle 2"/>
          <p:cNvSpPr>
            <a:spLocks noChangeArrowheads="1"/>
          </p:cNvSpPr>
          <p:nvPr/>
        </p:nvSpPr>
        <p:spPr bwMode="auto">
          <a:xfrm>
            <a:off x="965200" y="322263"/>
            <a:ext cx="7394575"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100">
                <a:solidFill>
                  <a:srgbClr val="FFFFFF"/>
                </a:solidFill>
                <a:latin typeface="Greco Black SSi" charset="0"/>
                <a:cs typeface="Times New Roman" charset="0"/>
              </a:rPr>
              <a:t>Like these, which everyone votes on...</a:t>
            </a:r>
          </a:p>
        </p:txBody>
      </p:sp>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966788"/>
            <a:ext cx="5954713" cy="55737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7410" name="Rectangle 2"/>
          <p:cNvSpPr>
            <a:spLocks noChangeArrowheads="1"/>
          </p:cNvSpPr>
          <p:nvPr/>
        </p:nvSpPr>
        <p:spPr bwMode="auto">
          <a:xfrm>
            <a:off x="965200" y="160338"/>
            <a:ext cx="7394575"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100">
                <a:solidFill>
                  <a:srgbClr val="FFFFFF"/>
                </a:solidFill>
                <a:latin typeface="Greco Black SSi" charset="0"/>
                <a:cs typeface="Times New Roman" charset="0"/>
              </a:rPr>
              <a:t>and these...</a:t>
            </a:r>
          </a:p>
        </p:txBody>
      </p: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9738" y="803275"/>
            <a:ext cx="5786437" cy="56880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8434" name="Rectangle 2"/>
          <p:cNvSpPr>
            <a:spLocks noChangeArrowheads="1"/>
          </p:cNvSpPr>
          <p:nvPr/>
        </p:nvSpPr>
        <p:spPr bwMode="auto">
          <a:xfrm>
            <a:off x="965200" y="160338"/>
            <a:ext cx="7394575"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100">
                <a:solidFill>
                  <a:srgbClr val="FFFFFF"/>
                </a:solidFill>
                <a:latin typeface="Greco Black SSi" charset="0"/>
                <a:cs typeface="Times New Roman" charset="0"/>
              </a:rPr>
              <a:t>and these...</a:t>
            </a:r>
          </a:p>
        </p:txBody>
      </p:sp>
      <p:pic>
        <p:nvPicPr>
          <p:cNvPr id="1843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413" y="776288"/>
            <a:ext cx="6035675" cy="56276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58" name="Rectangle 2"/>
          <p:cNvSpPr>
            <a:spLocks noChangeArrowheads="1"/>
          </p:cNvSpPr>
          <p:nvPr/>
        </p:nvSpPr>
        <p:spPr bwMode="auto">
          <a:xfrm>
            <a:off x="965200" y="287338"/>
            <a:ext cx="7072313"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100">
                <a:solidFill>
                  <a:srgbClr val="FFFFFF"/>
                </a:solidFill>
                <a:latin typeface="Greco Black SSi" charset="0"/>
                <a:cs typeface="Times New Roman" charset="0"/>
              </a:rPr>
              <a:t>110 Concepts in this case, all with details</a:t>
            </a:r>
          </a:p>
        </p:txBody>
      </p:sp>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450" y="990600"/>
            <a:ext cx="8542338" cy="5305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2" name="Rectangle 2"/>
          <p:cNvSpPr>
            <a:spLocks noChangeArrowheads="1"/>
          </p:cNvSpPr>
          <p:nvPr/>
        </p:nvSpPr>
        <p:spPr bwMode="auto">
          <a:xfrm>
            <a:off x="1125538" y="160338"/>
            <a:ext cx="6751637" cy="1125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a:solidFill>
                  <a:srgbClr val="FFFFFF"/>
                </a:solidFill>
                <a:latin typeface="Greco Black SSi" charset="0"/>
                <a:cs typeface="Times New Roman" charset="0"/>
              </a:rPr>
              <a:t>Then comes Product Design</a:t>
            </a:r>
            <a:r>
              <a:rPr lang="en-GB" sz="3800">
                <a:solidFill>
                  <a:srgbClr val="FFFFFF"/>
                </a:solidFill>
                <a:latin typeface="Greco Black SSi" charset="0"/>
                <a:cs typeface="Times New Roman" charset="0"/>
              </a:rPr>
              <a:t>                 and again everyone votes...</a:t>
            </a: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275" y="1477963"/>
            <a:ext cx="7529513" cy="5137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Box 3"/>
          <p:cNvSpPr txBox="1">
            <a:spLocks noChangeArrowheads="1"/>
          </p:cNvSpPr>
          <p:nvPr/>
        </p:nvSpPr>
        <p:spPr bwMode="auto">
          <a:xfrm>
            <a:off x="796925" y="958850"/>
            <a:ext cx="72739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600">
                <a:solidFill>
                  <a:srgbClr val="FFFFFF"/>
                </a:solidFill>
              </a:rPr>
              <a:t>Quirky is a social product development company founded in June 2009 by Ben Kaufman.</a:t>
            </a:r>
          </a:p>
          <a:p>
            <a:pPr eaLnBrk="1" hangingPunct="1"/>
            <a:endParaRPr lang="en-US" sz="2600">
              <a:solidFill>
                <a:srgbClr val="FFFFFF"/>
              </a:solidFill>
            </a:endParaRPr>
          </a:p>
          <a:p>
            <a:pPr eaLnBrk="1" hangingPunct="1"/>
            <a:r>
              <a:rPr lang="en-US" sz="2600">
                <a:solidFill>
                  <a:srgbClr val="FFFFFF"/>
                </a:solidFill>
              </a:rPr>
              <a:t>As of September 2011, Over 100,000 users most of whom are college educated between the ages of 18-34, split nearly equally between men and women.</a:t>
            </a:r>
          </a:p>
          <a:p>
            <a:pPr eaLnBrk="1" hangingPunct="1"/>
            <a:endParaRPr lang="en-US" sz="2600">
              <a:solidFill>
                <a:srgbClr val="FFFFFF"/>
              </a:solidFill>
            </a:endParaRPr>
          </a:p>
          <a:p>
            <a:pPr eaLnBrk="1" hangingPunct="1"/>
            <a:r>
              <a:rPr lang="en-US" sz="2800">
                <a:solidFill>
                  <a:srgbClr val="FFFFFF"/>
                </a:solidFill>
              </a:rPr>
              <a:t>Quirky has developed over 175 products.</a:t>
            </a:r>
          </a:p>
          <a:p>
            <a:pPr eaLnBrk="1" hangingPunct="1"/>
            <a:endParaRPr lang="en-US" sz="2800">
              <a:solidFill>
                <a:srgbClr val="FFFFFF"/>
              </a:solidFill>
            </a:endParaRPr>
          </a:p>
          <a:p>
            <a:pPr eaLnBrk="1" hangingPunct="1"/>
            <a:r>
              <a:rPr lang="en-US" sz="2600">
                <a:solidFill>
                  <a:srgbClr val="FFFFFF"/>
                </a:solidFill>
              </a:rPr>
              <a:t>Quirky earnings 2011 - between $6-10 million.</a:t>
            </a:r>
          </a:p>
          <a:p>
            <a:pPr eaLnBrk="1" hangingPunct="1"/>
            <a:endParaRPr lang="en-US" sz="300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1506" name="Rectangle 2"/>
          <p:cNvSpPr>
            <a:spLocks noChangeArrowheads="1"/>
          </p:cNvSpPr>
          <p:nvPr/>
        </p:nvSpPr>
        <p:spPr bwMode="auto">
          <a:xfrm>
            <a:off x="1125538" y="482600"/>
            <a:ext cx="6751637"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Once The Design is Done</a:t>
            </a:r>
          </a:p>
        </p:txBody>
      </p:sp>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581150"/>
            <a:ext cx="8680450" cy="4970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2530" name="Rectangle 2"/>
          <p:cNvSpPr>
            <a:spLocks noChangeArrowheads="1"/>
          </p:cNvSpPr>
          <p:nvPr/>
        </p:nvSpPr>
        <p:spPr bwMode="auto">
          <a:xfrm>
            <a:off x="1768475" y="58738"/>
            <a:ext cx="5465763"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a:solidFill>
                  <a:srgbClr val="FFFFFF"/>
                </a:solidFill>
                <a:latin typeface="Greco Black SSi" charset="0"/>
                <a:cs typeface="Times New Roman" charset="0"/>
              </a:rPr>
              <a:t>The Community</a:t>
            </a:r>
            <a:r>
              <a:rPr lang="en-GB" sz="3800">
                <a:solidFill>
                  <a:srgbClr val="FFFFFF"/>
                </a:solidFill>
                <a:latin typeface="Greco Black SSi" charset="0"/>
                <a:cs typeface="Times New Roman" charset="0"/>
              </a:rPr>
              <a:t>                           Helps you Name it!</a:t>
            </a:r>
          </a:p>
        </p:txBody>
      </p:sp>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6700" y="1446213"/>
            <a:ext cx="6018213" cy="5037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554" name="Rectangle 2"/>
          <p:cNvSpPr>
            <a:spLocks noChangeArrowheads="1"/>
          </p:cNvSpPr>
          <p:nvPr/>
        </p:nvSpPr>
        <p:spPr bwMode="auto">
          <a:xfrm>
            <a:off x="1768475" y="338138"/>
            <a:ext cx="5465763"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With 536 Choices...</a:t>
            </a:r>
          </a:p>
        </p:txBody>
      </p:sp>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6700" y="1125538"/>
            <a:ext cx="6018213" cy="5035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578" name="Rectangle 2"/>
          <p:cNvSpPr>
            <a:spLocks noChangeArrowheads="1"/>
          </p:cNvSpPr>
          <p:nvPr/>
        </p:nvSpPr>
        <p:spPr bwMode="auto">
          <a:xfrm>
            <a:off x="1125538" y="0"/>
            <a:ext cx="6751637"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a:solidFill>
                  <a:srgbClr val="FFFFFF"/>
                </a:solidFill>
                <a:latin typeface="Greco Black SSi" charset="0"/>
                <a:cs typeface="Times New Roman" charset="0"/>
              </a:rPr>
              <a:t>The Community</a:t>
            </a:r>
            <a:r>
              <a:rPr lang="en-GB" sz="3800">
                <a:solidFill>
                  <a:srgbClr val="FFFFFF"/>
                </a:solidFill>
                <a:latin typeface="Greco Black SSi" charset="0"/>
                <a:cs typeface="Times New Roman" charset="0"/>
              </a:rPr>
              <a:t>                             Helps with your Tagline</a:t>
            </a:r>
          </a:p>
        </p:txBody>
      </p:sp>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3700" y="1285875"/>
            <a:ext cx="5570538" cy="5305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602" name="Rectangle 2"/>
          <p:cNvSpPr>
            <a:spLocks noChangeArrowheads="1"/>
          </p:cNvSpPr>
          <p:nvPr/>
        </p:nvSpPr>
        <p:spPr bwMode="auto">
          <a:xfrm>
            <a:off x="1125538" y="322263"/>
            <a:ext cx="6751637"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In Fact 255 Tagline Choices!</a:t>
            </a:r>
          </a:p>
        </p:txBody>
      </p:sp>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6213" y="1198563"/>
            <a:ext cx="6232525" cy="5070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0"/>
            <a:ext cx="9144000" cy="6859588"/>
          </a:xfrm>
          <a:prstGeom prst="rect">
            <a:avLst/>
          </a:prstGeom>
          <a:blipFill dpi="0" rotWithShape="0">
            <a:blip r:embed="rId3"/>
            <a:srcRect/>
            <a:stretch>
              <a:fillRect/>
            </a:stretch>
          </a:bli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3288" tIns="32910" rIns="63288" bIns="32910" anchor="ctr"/>
          <a:lstStyle/>
          <a:p>
            <a:pPr algn="ct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 pos="7635697" algn="l"/>
                <a:tab pos="8144744" algn="l"/>
                <a:tab pos="8653790" algn="l"/>
              </a:tabLst>
              <a:defRPr/>
            </a:pPr>
            <a:r>
              <a:rPr lang="en-US">
                <a:solidFill>
                  <a:srgbClr val="000000"/>
                </a:solidFill>
              </a:rPr>
              <a:t>s</a:t>
            </a:r>
          </a:p>
        </p:txBody>
      </p:sp>
      <p:sp>
        <p:nvSpPr>
          <p:cNvPr id="26626" name="Rectangle 2"/>
          <p:cNvSpPr>
            <a:spLocks noChangeArrowheads="1"/>
          </p:cNvSpPr>
          <p:nvPr/>
        </p:nvSpPr>
        <p:spPr bwMode="auto">
          <a:xfrm>
            <a:off x="965200" y="322263"/>
            <a:ext cx="7232650" cy="1446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400">
                <a:solidFill>
                  <a:srgbClr val="FFFFFF"/>
                </a:solidFill>
                <a:latin typeface="Greco Black SSi" charset="0"/>
                <a:cs typeface="Times New Roman" charset="0"/>
              </a:rPr>
              <a:t>When your product goes on sale, </a:t>
            </a:r>
          </a:p>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defRPr/>
            </a:pPr>
            <a:r>
              <a:rPr lang="en-GB" sz="3400">
                <a:solidFill>
                  <a:srgbClr val="FFFFFF"/>
                </a:solidFill>
                <a:latin typeface="Greco Black SSi" charset="0"/>
                <a:cs typeface="Times New Roman" charset="0"/>
              </a:rPr>
              <a:t>you get a cut!</a:t>
            </a:r>
          </a:p>
        </p:txBody>
      </p:sp>
      <p:sp>
        <p:nvSpPr>
          <p:cNvPr id="26627" name="Text Box 3"/>
          <p:cNvSpPr txBox="1">
            <a:spLocks noChangeArrowheads="1"/>
          </p:cNvSpPr>
          <p:nvPr/>
        </p:nvSpPr>
        <p:spPr bwMode="auto">
          <a:xfrm>
            <a:off x="642938" y="2089150"/>
            <a:ext cx="8166100" cy="353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3288" tIns="31644" rIns="63288" bIns="31644"/>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5pPr>
            <a:lvl6pPr marL="25146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6pPr>
            <a:lvl7pPr marL="29718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7pPr>
            <a:lvl8pPr marL="34290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8pPr>
            <a:lvl9pPr marL="38862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9pPr>
          </a:lstStyle>
          <a:p>
            <a:pPr>
              <a:spcBef>
                <a:spcPts val="519"/>
              </a:spcBef>
              <a:defRPr/>
            </a:pPr>
            <a:r>
              <a:rPr lang="en-US" sz="3800" smtClean="0">
                <a:solidFill>
                  <a:srgbClr val="FFFFFF"/>
                </a:solidFill>
                <a:latin typeface="Arno Pro Smbd" charset="0"/>
                <a:cs typeface="Greco Black SSi" charset="0"/>
              </a:rPr>
              <a:t>"Quirky shares 30 percent of all top line revenue brought in by direct sales on quirky.com, as well as 10 percent of indirect retail sales revenue, with each product's influencers. About 35 percent of that reward goes to the ideator/inventor."</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650" name="Rectangle 2"/>
          <p:cNvSpPr>
            <a:spLocks noChangeArrowheads="1"/>
          </p:cNvSpPr>
          <p:nvPr/>
        </p:nvSpPr>
        <p:spPr bwMode="auto">
          <a:xfrm>
            <a:off x="1125538" y="160338"/>
            <a:ext cx="6591300"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Which can add up to a lot of money depending on your sales</a:t>
            </a:r>
          </a:p>
        </p:txBody>
      </p:sp>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3" y="1544638"/>
            <a:ext cx="8759825" cy="52403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74" name="Rectangle 2"/>
          <p:cNvSpPr>
            <a:spLocks noChangeArrowheads="1"/>
          </p:cNvSpPr>
          <p:nvPr/>
        </p:nvSpPr>
        <p:spPr bwMode="auto">
          <a:xfrm>
            <a:off x="3643313" y="2074863"/>
            <a:ext cx="4821237" cy="1928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dirty="0">
                <a:solidFill>
                  <a:srgbClr val="FFFFFF"/>
                </a:solidFill>
                <a:latin typeface="Greco Black SSi" charset="0"/>
                <a:cs typeface="Times New Roman" charset="0"/>
              </a:rPr>
              <a:t>In this case, the inventor would get $10,332 </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dirty="0">
                <a:solidFill>
                  <a:srgbClr val="FFFFFF"/>
                </a:solidFill>
                <a:latin typeface="Greco Black SSi" charset="0"/>
                <a:cs typeface="Times New Roman" charset="0"/>
              </a:rPr>
              <a:t>(35% of the </a:t>
            </a:r>
            <a:r>
              <a:rPr lang="en-GB" sz="3800" dirty="0" err="1">
                <a:solidFill>
                  <a:srgbClr val="FFFFFF"/>
                </a:solidFill>
                <a:latin typeface="Greco Black SSi" charset="0"/>
                <a:cs typeface="Times New Roman" charset="0"/>
              </a:rPr>
              <a:t>payout</a:t>
            </a:r>
            <a:r>
              <a:rPr lang="en-GB" sz="3800" dirty="0">
                <a:solidFill>
                  <a:srgbClr val="FFFFFF"/>
                </a:solidFill>
                <a:latin typeface="Greco Black SSi" charset="0"/>
                <a:cs typeface="Times New Roman" charset="0"/>
              </a:rPr>
              <a:t>)</a:t>
            </a:r>
          </a:p>
        </p:txBody>
      </p:sp>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575" y="1852613"/>
            <a:ext cx="2598738" cy="3114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698" name="Rectangle 2"/>
          <p:cNvSpPr>
            <a:spLocks noChangeArrowheads="1"/>
          </p:cNvSpPr>
          <p:nvPr/>
        </p:nvSpPr>
        <p:spPr bwMode="auto">
          <a:xfrm>
            <a:off x="1285875" y="2894013"/>
            <a:ext cx="6430963" cy="963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800">
                <a:solidFill>
                  <a:srgbClr val="FFFFFF"/>
                </a:solidFill>
                <a:latin typeface="Greco Black SSi" charset="0"/>
                <a:cs typeface="Times New Roman" charset="0"/>
              </a:rPr>
              <a:t>Drawbacks of Quirky</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22" name="Rectangle 2"/>
          <p:cNvSpPr>
            <a:spLocks noChangeArrowheads="1"/>
          </p:cNvSpPr>
          <p:nvPr/>
        </p:nvSpPr>
        <p:spPr bwMode="auto">
          <a:xfrm>
            <a:off x="1125538" y="482600"/>
            <a:ext cx="7072312" cy="603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800" dirty="0">
                <a:solidFill>
                  <a:srgbClr val="FFFFFF"/>
                </a:solidFill>
                <a:latin typeface="Greco Black SSi" charset="0"/>
                <a:cs typeface="Times New Roman" charset="0"/>
              </a:rPr>
              <a:t>   </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800" dirty="0">
                <a:solidFill>
                  <a:srgbClr val="FFFFFF"/>
                </a:solidFill>
                <a:latin typeface="Greco Black SSi" charset="0"/>
                <a:cs typeface="Times New Roman" charset="0"/>
              </a:rPr>
              <a:t> </a:t>
            </a:r>
            <a:r>
              <a:rPr lang="en-GB" sz="3400" dirty="0">
                <a:solidFill>
                  <a:srgbClr val="FFFFFF"/>
                </a:solidFill>
                <a:latin typeface="Greco Black SSi" charset="0"/>
                <a:cs typeface="Times New Roman" charset="0"/>
              </a:rPr>
              <a:t>Site is not yet able to generate high sales</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400" dirty="0">
                <a:solidFill>
                  <a:srgbClr val="FFFFFF"/>
                </a:solidFill>
                <a:latin typeface="Greco Black SSi" charset="0"/>
                <a:cs typeface="Times New Roman" charset="0"/>
              </a:rPr>
              <a:t> Most products generate less than            $30,000 paid out to community</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400" dirty="0">
                <a:solidFill>
                  <a:srgbClr val="FFFFFF"/>
                </a:solidFill>
                <a:latin typeface="Greco Black SSi" charset="0"/>
                <a:cs typeface="Times New Roman" charset="0"/>
              </a:rPr>
              <a:t> Products mainly sold on website</a:t>
            </a:r>
          </a:p>
          <a:p>
            <a:pPr>
              <a:spcBef>
                <a:spcPts val="519"/>
              </a:spcBef>
              <a:buSzPct val="45000"/>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400" dirty="0">
                <a:solidFill>
                  <a:srgbClr val="FFFFFF"/>
                </a:solidFill>
                <a:latin typeface="Greco Black SSi" charset="0"/>
                <a:cs typeface="Times New Roman" charset="0"/>
              </a:rPr>
              <a:t>  (also mentions retail &amp;  international) </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defRPr/>
            </a:pPr>
            <a:r>
              <a:rPr lang="en-GB" sz="3400" dirty="0">
                <a:solidFill>
                  <a:srgbClr val="FFFFFF"/>
                </a:solidFill>
                <a:latin typeface="Greco Black SSi" charset="0"/>
                <a:cs typeface="Times New Roman" charset="0"/>
              </a:rPr>
              <a:t> Can the site continue with this                amount of sales?</a:t>
            </a:r>
          </a:p>
        </p:txBody>
      </p:sp>
      <p:sp>
        <p:nvSpPr>
          <p:cNvPr id="30723" name="Text Box 3"/>
          <p:cNvSpPr txBox="1">
            <a:spLocks noChangeArrowheads="1"/>
          </p:cNvSpPr>
          <p:nvPr/>
        </p:nvSpPr>
        <p:spPr bwMode="auto">
          <a:xfrm>
            <a:off x="941388" y="3430588"/>
            <a:ext cx="127000"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4301" tIns="32150" rIns="64301" bIns="32150" anchor="ctr"/>
          <a:lstStyle/>
          <a:p>
            <a:pPr>
              <a:defRPr/>
            </a:pPr>
            <a:endParaRPr lang="en-US"/>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6386" name="Picture 1" descr="quirky-infographi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6000" y="889000"/>
            <a:ext cx="6918325" cy="585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Box 2"/>
          <p:cNvSpPr txBox="1">
            <a:spLocks noChangeArrowheads="1"/>
          </p:cNvSpPr>
          <p:nvPr/>
        </p:nvSpPr>
        <p:spPr bwMode="auto">
          <a:xfrm>
            <a:off x="2066925" y="127000"/>
            <a:ext cx="4756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400">
                <a:solidFill>
                  <a:srgbClr val="FFFFFF"/>
                </a:solidFill>
              </a:rPr>
              <a:t>How does Quirky work?</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746" name="Rectangle 2"/>
          <p:cNvSpPr>
            <a:spLocks noChangeArrowheads="1"/>
          </p:cNvSpPr>
          <p:nvPr/>
        </p:nvSpPr>
        <p:spPr bwMode="auto">
          <a:xfrm>
            <a:off x="642938" y="185738"/>
            <a:ext cx="7554912"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 pos="7126651" algn="l"/>
              </a:tabLst>
              <a:defRPr/>
            </a:pPr>
            <a:r>
              <a:rPr lang="en-GB" sz="3100">
                <a:solidFill>
                  <a:srgbClr val="FFFFFF"/>
                </a:solidFill>
                <a:latin typeface="Greco Black SSi" charset="0"/>
                <a:cs typeface="Times New Roman" charset="0"/>
              </a:rPr>
              <a:t>This was the highest payout found</a:t>
            </a:r>
          </a:p>
        </p:txBody>
      </p:sp>
      <p:pic>
        <p:nvPicPr>
          <p:cNvPr id="317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3" y="817563"/>
            <a:ext cx="8518525" cy="6042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770" name="Rectangle 2"/>
          <p:cNvSpPr>
            <a:spLocks noChangeArrowheads="1"/>
          </p:cNvSpPr>
          <p:nvPr/>
        </p:nvSpPr>
        <p:spPr bwMode="auto">
          <a:xfrm>
            <a:off x="600075" y="965200"/>
            <a:ext cx="7777163" cy="144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dirty="0">
                <a:solidFill>
                  <a:srgbClr val="FFFFFF"/>
                </a:solidFill>
                <a:latin typeface="Greco Black SSi" charset="0"/>
                <a:cs typeface="Times New Roman" charset="0"/>
              </a:rPr>
              <a:t>Solution: </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dirty="0">
                <a:solidFill>
                  <a:srgbClr val="FFFFFF"/>
                </a:solidFill>
                <a:latin typeface="Greco Black SSi" charset="0"/>
                <a:cs typeface="Times New Roman" charset="0"/>
              </a:rPr>
              <a:t>Partner with other sites that have high traffic to increase sales</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dirty="0">
                <a:solidFill>
                  <a:srgbClr val="FFFFFF"/>
                </a:solidFill>
                <a:latin typeface="Greco Black SSi" charset="0"/>
                <a:cs typeface="Times New Roman" charset="0"/>
              </a:rPr>
              <a:t>Increase retail sales at </a:t>
            </a:r>
            <a:r>
              <a:rPr lang="en-GB" sz="3100" dirty="0">
                <a:solidFill>
                  <a:srgbClr val="FFFFFF"/>
                </a:solidFill>
                <a:latin typeface="Greco Black SSi" charset="0"/>
                <a:cs typeface="Times New Roman" charset="0"/>
              </a:rPr>
              <a:t>select </a:t>
            </a:r>
            <a:r>
              <a:rPr lang="en-GB" sz="3100" dirty="0">
                <a:solidFill>
                  <a:srgbClr val="FFFFFF"/>
                </a:solidFill>
                <a:latin typeface="Greco Black SSi" charset="0"/>
                <a:cs typeface="Times New Roman" charset="0"/>
              </a:rPr>
              <a:t>retailers</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3100" dirty="0">
                <a:solidFill>
                  <a:srgbClr val="FFFFFF"/>
                </a:solidFill>
                <a:latin typeface="Greco Black SSi" charset="0"/>
                <a:cs typeface="Times New Roman" charset="0"/>
              </a:rPr>
              <a:t>Get the site more well </a:t>
            </a:r>
            <a:r>
              <a:rPr lang="en-GB" sz="3100" dirty="0">
                <a:solidFill>
                  <a:srgbClr val="FFFFFF"/>
                </a:solidFill>
                <a:latin typeface="Greco Black SSi" charset="0"/>
                <a:cs typeface="Times New Roman" charset="0"/>
              </a:rPr>
              <a:t>known</a:t>
            </a: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endParaRPr lang="en-GB" sz="3100" dirty="0">
              <a:solidFill>
                <a:srgbClr val="FFFFFF"/>
              </a:solidFill>
              <a:latin typeface="Greco Black SSi" charset="0"/>
              <a:cs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9634" name="TextBox 1"/>
          <p:cNvSpPr txBox="1">
            <a:spLocks noChangeArrowheads="1"/>
          </p:cNvSpPr>
          <p:nvPr/>
        </p:nvSpPr>
        <p:spPr bwMode="auto">
          <a:xfrm>
            <a:off x="285750" y="469900"/>
            <a:ext cx="8320088"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000">
                <a:solidFill>
                  <a:schemeClr val="bg1"/>
                </a:solidFill>
              </a:rPr>
              <a:t>References:</a:t>
            </a:r>
          </a:p>
          <a:p>
            <a:pPr eaLnBrk="1" hangingPunct="1"/>
            <a:endParaRPr lang="en-US" sz="3000">
              <a:solidFill>
                <a:schemeClr val="bg1"/>
              </a:solidFill>
            </a:endParaRPr>
          </a:p>
          <a:p>
            <a:pPr eaLnBrk="1" hangingPunct="1"/>
            <a:r>
              <a:rPr lang="en-US" sz="3000">
                <a:solidFill>
                  <a:schemeClr val="bg1"/>
                </a:solidFill>
              </a:rPr>
              <a:t>Alexa - </a:t>
            </a:r>
            <a:r>
              <a:rPr lang="en-US" sz="3000">
                <a:solidFill>
                  <a:schemeClr val="bg1"/>
                </a:solidFill>
                <a:hlinkClick r:id="rId3"/>
              </a:rPr>
              <a:t>http://www.alexa.com/siteinfo/quirky.com</a:t>
            </a:r>
            <a:endParaRPr lang="en-US" sz="3000">
              <a:solidFill>
                <a:schemeClr val="bg1"/>
              </a:solidFill>
            </a:endParaRPr>
          </a:p>
          <a:p>
            <a:pPr eaLnBrk="1" hangingPunct="1"/>
            <a:endParaRPr lang="en-US" sz="3000">
              <a:solidFill>
                <a:schemeClr val="bg1"/>
              </a:solidFill>
            </a:endParaRPr>
          </a:p>
          <a:p>
            <a:pPr eaLnBrk="1" hangingPunct="1"/>
            <a:r>
              <a:rPr lang="en-US" sz="3000">
                <a:solidFill>
                  <a:schemeClr val="bg1"/>
                </a:solidFill>
              </a:rPr>
              <a:t>CBS News - </a:t>
            </a:r>
            <a:r>
              <a:rPr lang="en-US" sz="3000">
                <a:solidFill>
                  <a:schemeClr val="bg1"/>
                </a:solidFill>
                <a:hlinkClick r:id="rId4"/>
              </a:rPr>
              <a:t>http://www.cbsnews.com/video/watch/?id=16293222n?tag=bnetdomain</a:t>
            </a:r>
            <a:endParaRPr lang="en-US" sz="3000">
              <a:solidFill>
                <a:schemeClr val="bg1"/>
              </a:solidFill>
            </a:endParaRPr>
          </a:p>
          <a:p>
            <a:pPr eaLnBrk="1" hangingPunct="1"/>
            <a:endParaRPr lang="en-US" sz="3000">
              <a:solidFill>
                <a:schemeClr val="bg1"/>
              </a:solidFill>
            </a:endParaRPr>
          </a:p>
          <a:p>
            <a:pPr eaLnBrk="1" hangingPunct="1"/>
            <a:r>
              <a:rPr lang="en-US" sz="3000">
                <a:solidFill>
                  <a:schemeClr val="bg1"/>
                </a:solidFill>
              </a:rPr>
              <a:t>Wikipedia - </a:t>
            </a:r>
            <a:r>
              <a:rPr lang="en-US" sz="3000">
                <a:solidFill>
                  <a:schemeClr val="bg1"/>
                </a:solidFill>
                <a:hlinkClick r:id="rId5"/>
              </a:rPr>
              <a:t>http://en.wikipedia.org/wiki/Quirky</a:t>
            </a:r>
            <a:endParaRPr lang="en-US" sz="3000">
              <a:solidFill>
                <a:schemeClr val="bg1"/>
              </a:solidFill>
            </a:endParaRPr>
          </a:p>
          <a:p>
            <a:pPr eaLnBrk="1" hangingPunct="1"/>
            <a:endParaRPr lang="en-US" sz="3000">
              <a:solidFill>
                <a:schemeClr val="bg1"/>
              </a:solidFill>
            </a:endParaRPr>
          </a:p>
          <a:p>
            <a:pPr eaLnBrk="1" hangingPunct="1"/>
            <a:r>
              <a:rPr lang="en-US" sz="3000">
                <a:solidFill>
                  <a:schemeClr val="bg1"/>
                </a:solidFill>
              </a:rPr>
              <a:t>Quirky – </a:t>
            </a:r>
            <a:r>
              <a:rPr lang="en-US" sz="3000">
                <a:solidFill>
                  <a:schemeClr val="bg1"/>
                </a:solidFill>
                <a:hlinkClick r:id="rId6"/>
              </a:rPr>
              <a:t>http://www.quirky.com</a:t>
            </a:r>
            <a:endParaRPr lang="en-US" sz="3000">
              <a:solidFill>
                <a:schemeClr val="bg1"/>
              </a:solidFill>
            </a:endParaRPr>
          </a:p>
          <a:p>
            <a:pPr eaLnBrk="1" hangingPunct="1"/>
            <a:r>
              <a:rPr lang="en-US" sz="3000">
                <a:solidFill>
                  <a:schemeClr val="bg1"/>
                </a:solidFill>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381000" y="127000"/>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300">
                <a:solidFill>
                  <a:srgbClr val="FFFFFF"/>
                </a:solidFill>
              </a:rPr>
              <a:t>The 2 Parts of Quirky. Part 1: Ideas</a:t>
            </a:r>
          </a:p>
        </p:txBody>
      </p:sp>
      <p:sp>
        <p:nvSpPr>
          <p:cNvPr id="17411" name="Rectangle 3"/>
          <p:cNvSpPr>
            <a:spLocks noChangeArrowheads="1"/>
          </p:cNvSpPr>
          <p:nvPr/>
        </p:nvSpPr>
        <p:spPr bwMode="auto">
          <a:xfrm>
            <a:off x="461963" y="820738"/>
            <a:ext cx="76914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Submit your idea - $10.00.</a:t>
            </a:r>
          </a:p>
          <a:p>
            <a:endParaRPr lang="en-US">
              <a:solidFill>
                <a:srgbClr val="FFFFFF"/>
              </a:solidFill>
            </a:endParaRPr>
          </a:p>
          <a:p>
            <a:endParaRPr lang="en-US">
              <a:solidFill>
                <a:srgbClr val="FFFFFF"/>
              </a:solidFill>
            </a:endParaRPr>
          </a:p>
        </p:txBody>
      </p:sp>
      <p:pic>
        <p:nvPicPr>
          <p:cNvPr id="17412" name="Picture 5" descr="Q_IdeaSubmiss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1075" y="1228725"/>
            <a:ext cx="7091363" cy="551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300">
                <a:solidFill>
                  <a:srgbClr val="FFFFFF"/>
                </a:solidFill>
              </a:rPr>
              <a:t>The 2 Parts of Quirky. Part 1: Ideas</a:t>
            </a:r>
          </a:p>
        </p:txBody>
      </p:sp>
      <p:sp>
        <p:nvSpPr>
          <p:cNvPr id="18435" name="Rectangle 4"/>
          <p:cNvSpPr>
            <a:spLocks noChangeArrowheads="1"/>
          </p:cNvSpPr>
          <p:nvPr/>
        </p:nvSpPr>
        <p:spPr bwMode="auto">
          <a:xfrm>
            <a:off x="381000" y="625475"/>
            <a:ext cx="76771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General product evaluation for 30 days - this general evaluation is done by the Quirky community.</a:t>
            </a:r>
          </a:p>
          <a:p>
            <a:endParaRPr lang="en-US">
              <a:solidFill>
                <a:srgbClr val="FFFFFF"/>
              </a:solidFill>
            </a:endParaRPr>
          </a:p>
        </p:txBody>
      </p:sp>
      <p:pic>
        <p:nvPicPr>
          <p:cNvPr id="18436" name="Picture 5" descr="Q_IdeaSubmission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60475"/>
            <a:ext cx="8351838" cy="558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300">
                <a:solidFill>
                  <a:srgbClr val="FFFFFF"/>
                </a:solidFill>
              </a:rPr>
              <a:t>The 2 Parts of Quirky. Part 1: Ideas</a:t>
            </a:r>
          </a:p>
        </p:txBody>
      </p:sp>
      <p:sp>
        <p:nvSpPr>
          <p:cNvPr id="19459" name="Rectangle 4"/>
          <p:cNvSpPr>
            <a:spLocks noChangeArrowheads="1"/>
          </p:cNvSpPr>
          <p:nvPr/>
        </p:nvSpPr>
        <p:spPr bwMode="auto">
          <a:xfrm>
            <a:off x="381000" y="696913"/>
            <a:ext cx="76549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Every week Quirky marks several ideas from the general round as “Under Consideration”. If your idea is marked as “Under Consideration” it moves into that week’s finalist round. For every idea in “Under Consideration” Quirky completes DMV (design potential, marketing potential, and viability) analysis.</a:t>
            </a:r>
          </a:p>
        </p:txBody>
      </p:sp>
      <p:pic>
        <p:nvPicPr>
          <p:cNvPr id="19460" name="Picture 6" descr="Q_IdeaSubmission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65325"/>
            <a:ext cx="8040688"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300">
                <a:solidFill>
                  <a:srgbClr val="FFFFFF"/>
                </a:solidFill>
              </a:rPr>
              <a:t>The 2 Parts of Quirky. Part 1: Ideas</a:t>
            </a:r>
          </a:p>
        </p:txBody>
      </p:sp>
      <p:sp>
        <p:nvSpPr>
          <p:cNvPr id="20483" name="Rectangle 4"/>
          <p:cNvSpPr>
            <a:spLocks noChangeArrowheads="1"/>
          </p:cNvSpPr>
          <p:nvPr/>
        </p:nvSpPr>
        <p:spPr bwMode="auto">
          <a:xfrm>
            <a:off x="381000" y="923925"/>
            <a:ext cx="843915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200">
                <a:solidFill>
                  <a:srgbClr val="FFFFFF"/>
                </a:solidFill>
              </a:rPr>
              <a:t>1) Winning ideas go into development by Quirky team.</a:t>
            </a:r>
          </a:p>
          <a:p>
            <a:endParaRPr lang="en-US" sz="2200">
              <a:solidFill>
                <a:srgbClr val="FFFFFF"/>
              </a:solidFill>
            </a:endParaRPr>
          </a:p>
          <a:p>
            <a:r>
              <a:rPr lang="en-US" sz="2200">
                <a:solidFill>
                  <a:srgbClr val="FFFFFF"/>
                </a:solidFill>
              </a:rPr>
              <a:t>2) Once the product is completed, pre-sales begin – if over 1000 units pre-sold, product is manufactured.</a:t>
            </a:r>
          </a:p>
          <a:p>
            <a:endParaRPr lang="en-US" sz="2200">
              <a:solidFill>
                <a:srgbClr val="FFFFFF"/>
              </a:solidFill>
            </a:endParaRPr>
          </a:p>
          <a:p>
            <a:r>
              <a:rPr lang="en-US" sz="2200">
                <a:solidFill>
                  <a:srgbClr val="FFFFFF"/>
                </a:solidFill>
              </a:rPr>
              <a:t>3) Winning ideas earn – 35% of community revenue for product which is 30% from Quirky site revenue + 10% from Retailers.</a:t>
            </a:r>
          </a:p>
        </p:txBody>
      </p:sp>
      <p:pic>
        <p:nvPicPr>
          <p:cNvPr id="20484" name="Picture 5" descr="Q_IdeaSubmission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33813"/>
            <a:ext cx="2176463"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6" descr="Q_IdeaSubmission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27800" y="3833813"/>
            <a:ext cx="229235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7" descr="Q_IdeaSubmission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44775" y="3833813"/>
            <a:ext cx="1916113"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8" descr="Q_IdeaSubmission9.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41850" y="5683250"/>
            <a:ext cx="1781175"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TextBox 3"/>
          <p:cNvSpPr txBox="1">
            <a:spLocks noChangeArrowheads="1"/>
          </p:cNvSpPr>
          <p:nvPr/>
        </p:nvSpPr>
        <p:spPr bwMode="auto">
          <a:xfrm>
            <a:off x="381000" y="127000"/>
            <a:ext cx="6881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300">
                <a:solidFill>
                  <a:srgbClr val="FFFFFF"/>
                </a:solidFill>
              </a:rPr>
              <a:t>The 2 Parts of Quirky. Part 2: Influence</a:t>
            </a:r>
          </a:p>
        </p:txBody>
      </p:sp>
      <p:pic>
        <p:nvPicPr>
          <p:cNvPr id="21507" name="Picture 4" descr="influence-infographi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8813" y="1358900"/>
            <a:ext cx="7620000"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42" name="Rectangle 2"/>
          <p:cNvSpPr>
            <a:spLocks noChangeArrowheads="1"/>
          </p:cNvSpPr>
          <p:nvPr/>
        </p:nvSpPr>
        <p:spPr bwMode="auto">
          <a:xfrm>
            <a:off x="1125538" y="2894013"/>
            <a:ext cx="6751637" cy="963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defRPr/>
            </a:pPr>
            <a:r>
              <a:rPr lang="en-GB" sz="4600">
                <a:solidFill>
                  <a:srgbClr val="FFFFFF"/>
                </a:solidFill>
                <a:latin typeface="Greco Black SSi" charset="0"/>
                <a:cs typeface="Times New Roman" charset="0"/>
              </a:rPr>
              <a:t>Benefits of Quirky</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270</TotalTime>
  <Words>687</Words>
  <Application>Microsoft Macintosh PowerPoint</Application>
  <PresentationFormat>On-screen Show (4:3)</PresentationFormat>
  <Paragraphs>78</Paragraphs>
  <Slides>32</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Calibri</vt:lpstr>
      <vt:lpstr>ＭＳ Ｐゴシック</vt:lpstr>
      <vt:lpstr>Arial</vt:lpstr>
      <vt:lpstr>Greco Black SSi</vt:lpstr>
      <vt:lpstr>Arno Pro Smbd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Phelps</dc:creator>
  <cp:lastModifiedBy>James Phelps</cp:lastModifiedBy>
  <cp:revision>19</cp:revision>
  <dcterms:created xsi:type="dcterms:W3CDTF">2012-02-14T23:42:11Z</dcterms:created>
  <dcterms:modified xsi:type="dcterms:W3CDTF">2012-02-15T19:30:01Z</dcterms:modified>
</cp:coreProperties>
</file>